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1" r:id="rId4"/>
    <p:sldId id="263" r:id="rId5"/>
    <p:sldId id="264" r:id="rId6"/>
    <p:sldId id="265" r:id="rId7"/>
    <p:sldId id="266" r:id="rId8"/>
    <p:sldId id="262" r:id="rId9"/>
    <p:sldId id="270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31135-8AD4-407B-A084-22D87F17D1A2}" type="datetimeFigureOut">
              <a:rPr lang="cs-CZ" smtClean="0"/>
              <a:t>28.12.2020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606F3-7AE9-47A4-80F5-85A99EE88EE8}" type="slidenum">
              <a:rPr lang="cs-CZ" smtClean="0"/>
              <a:t>‹#›</a:t>
            </a:fld>
            <a:endParaRPr lang="cs-CZ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31135-8AD4-407B-A084-22D87F17D1A2}" type="datetimeFigureOut">
              <a:rPr lang="cs-CZ" smtClean="0"/>
              <a:t>28.12.2020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606F3-7AE9-47A4-80F5-85A99EE88EE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31135-8AD4-407B-A084-22D87F17D1A2}" type="datetimeFigureOut">
              <a:rPr lang="cs-CZ" smtClean="0"/>
              <a:t>28.12.2020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606F3-7AE9-47A4-80F5-85A99EE88EE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31135-8AD4-407B-A084-22D87F17D1A2}" type="datetimeFigureOut">
              <a:rPr lang="cs-CZ" smtClean="0"/>
              <a:t>28.12.2020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606F3-7AE9-47A4-80F5-85A99EE88EE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31135-8AD4-407B-A084-22D87F17D1A2}" type="datetimeFigureOut">
              <a:rPr lang="cs-CZ" smtClean="0"/>
              <a:t>28.12.2020</a:t>
            </a:fld>
            <a:endParaRPr lang="cs-CZ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606F3-7AE9-47A4-80F5-85A99EE88EE8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31135-8AD4-407B-A084-22D87F17D1A2}" type="datetimeFigureOut">
              <a:rPr lang="cs-CZ" smtClean="0"/>
              <a:t>28.12.2020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606F3-7AE9-47A4-80F5-85A99EE88EE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31135-8AD4-407B-A084-22D87F17D1A2}" type="datetimeFigureOut">
              <a:rPr lang="cs-CZ" smtClean="0"/>
              <a:t>28.12.2020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606F3-7AE9-47A4-80F5-85A99EE88EE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31135-8AD4-407B-A084-22D87F17D1A2}" type="datetimeFigureOut">
              <a:rPr lang="cs-CZ" smtClean="0"/>
              <a:t>28.12.2020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606F3-7AE9-47A4-80F5-85A99EE88EE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31135-8AD4-407B-A084-22D87F17D1A2}" type="datetimeFigureOut">
              <a:rPr lang="cs-CZ" smtClean="0"/>
              <a:t>28.12.2020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606F3-7AE9-47A4-80F5-85A99EE88EE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31135-8AD4-407B-A084-22D87F17D1A2}" type="datetimeFigureOut">
              <a:rPr lang="cs-CZ" smtClean="0"/>
              <a:t>28.12.2020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606F3-7AE9-47A4-80F5-85A99EE88EE8}" type="slidenum">
              <a:rPr lang="cs-CZ" smtClean="0"/>
              <a:t>‹#›</a:t>
            </a:fld>
            <a:endParaRPr lang="cs-CZ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31135-8AD4-407B-A084-22D87F17D1A2}" type="datetimeFigureOut">
              <a:rPr lang="cs-CZ" smtClean="0"/>
              <a:t>28.12.2020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606F3-7AE9-47A4-80F5-85A99EE88EE8}" type="slidenum">
              <a:rPr lang="cs-CZ" smtClean="0"/>
              <a:t>‹#›</a:t>
            </a:fld>
            <a:endParaRPr lang="cs-CZ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D3131135-8AD4-407B-A084-22D87F17D1A2}" type="datetimeFigureOut">
              <a:rPr lang="cs-CZ" smtClean="0"/>
              <a:t>28.12.2020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DFA606F3-7AE9-47A4-80F5-85A99EE88EE8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232742C3-EF52-4E54-846F-26283264A6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33670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cs-CZ" sz="8000" dirty="0"/>
          </a:p>
          <a:p>
            <a:pPr marL="0" indent="0" algn="ctr">
              <a:buNone/>
            </a:pPr>
            <a:endParaRPr lang="cs-CZ" sz="8000" dirty="0"/>
          </a:p>
          <a:p>
            <a:pPr marL="0" indent="0" algn="ctr">
              <a:buNone/>
            </a:pPr>
            <a:r>
              <a:rPr lang="cs-CZ" sz="8000" dirty="0">
                <a:solidFill>
                  <a:srgbClr val="00B0F0"/>
                </a:solidFill>
              </a:rPr>
              <a:t>SLOVESA</a:t>
            </a:r>
          </a:p>
          <a:p>
            <a:pPr marL="0" indent="0" algn="ctr">
              <a:buNone/>
            </a:pPr>
            <a:r>
              <a:rPr lang="cs-CZ" sz="2800" dirty="0"/>
              <a:t> </a:t>
            </a:r>
          </a:p>
          <a:p>
            <a:pPr marL="0" indent="0" algn="ctr">
              <a:buNone/>
            </a:pPr>
            <a:endParaRPr lang="cs-CZ" sz="2800" dirty="0"/>
          </a:p>
          <a:p>
            <a:pPr marL="0" indent="0" algn="ctr">
              <a:buNone/>
            </a:pPr>
            <a:endParaRPr lang="cs-CZ" sz="2800" dirty="0"/>
          </a:p>
          <a:p>
            <a:pPr marL="0" indent="0" algn="ctr">
              <a:buNone/>
            </a:pPr>
            <a:endParaRPr lang="cs-CZ" sz="4000" dirty="0"/>
          </a:p>
          <a:p>
            <a:pPr marL="0" indent="0" algn="ctr">
              <a:buNone/>
            </a:pPr>
            <a:endParaRPr lang="cs-CZ" sz="8000" dirty="0"/>
          </a:p>
        </p:txBody>
      </p:sp>
    </p:spTree>
    <p:extLst>
      <p:ext uri="{BB962C8B-B14F-4D97-AF65-F5344CB8AC3E}">
        <p14:creationId xmlns:p14="http://schemas.microsoft.com/office/powerpoint/2010/main" val="1888256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pPr algn="ctr"/>
            <a:r>
              <a:rPr lang="cs-CZ" sz="4800" dirty="0"/>
              <a:t>SLOVESA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268760"/>
            <a:ext cx="8507288" cy="4857403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sz="4000" b="1" dirty="0">
                <a:solidFill>
                  <a:schemeClr val="tx1"/>
                </a:solidFill>
              </a:rPr>
              <a:t>  </a:t>
            </a:r>
            <a:r>
              <a:rPr lang="cs-CZ" sz="4000" b="1" dirty="0">
                <a:solidFill>
                  <a:srgbClr val="00B0F0"/>
                </a:solidFill>
              </a:rPr>
              <a:t>vyjadřují děj </a:t>
            </a:r>
          </a:p>
          <a:p>
            <a:pPr marL="365760" lvl="1" indent="0">
              <a:buNone/>
            </a:pPr>
            <a:r>
              <a:rPr lang="cs-CZ" sz="4000" b="1" dirty="0"/>
              <a:t>	- tj. činnost podmětu (nesu, jdu)</a:t>
            </a:r>
          </a:p>
          <a:p>
            <a:pPr marL="365760" lvl="1" indent="0">
              <a:buNone/>
            </a:pPr>
            <a:r>
              <a:rPr lang="cs-CZ" sz="4000" b="1" dirty="0"/>
              <a:t>	- stav podmětu (žiji, ležím)</a:t>
            </a:r>
          </a:p>
          <a:p>
            <a:pPr marL="365760" lvl="1" indent="0">
              <a:buNone/>
            </a:pPr>
            <a:r>
              <a:rPr lang="cs-CZ" sz="4000" b="1" dirty="0"/>
              <a:t>	- změnu stavu (stárnu, zčervenám</a:t>
            </a:r>
          </a:p>
          <a:p>
            <a:pPr marL="365760" lvl="1" indent="0">
              <a:buNone/>
            </a:pPr>
            <a:endParaRPr lang="cs-CZ" sz="4000" b="1" dirty="0"/>
          </a:p>
          <a:p>
            <a:pPr marL="365760" lvl="1" indent="0">
              <a:buNone/>
            </a:pPr>
            <a:r>
              <a:rPr lang="cs-CZ" sz="4000" b="1" dirty="0">
                <a:solidFill>
                  <a:srgbClr val="00B0F0"/>
                </a:solidFill>
              </a:rPr>
              <a:t>jsou to slova ohebná, časují se</a:t>
            </a:r>
          </a:p>
          <a:p>
            <a:pPr marL="365760" lvl="1" indent="0">
              <a:buNone/>
            </a:pPr>
            <a:endParaRPr lang="cs-CZ" sz="4000" b="1" dirty="0"/>
          </a:p>
        </p:txBody>
      </p:sp>
    </p:spTree>
    <p:extLst>
      <p:ext uri="{BB962C8B-B14F-4D97-AF65-F5344CB8AC3E}">
        <p14:creationId xmlns:p14="http://schemas.microsoft.com/office/powerpoint/2010/main" val="2365544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 algn="ctr"/>
            <a:r>
              <a:rPr lang="cs-CZ" sz="4000" dirty="0"/>
              <a:t>Mluvnické významy sloves</a:t>
            </a:r>
            <a:br>
              <a:rPr lang="cs-CZ" sz="4000" dirty="0"/>
            </a:br>
            <a:r>
              <a:rPr lang="cs-CZ" sz="4000" dirty="0"/>
              <a:t>( co u sloves  určujeme)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752528"/>
          </a:xfrm>
        </p:spPr>
        <p:txBody>
          <a:bodyPr>
            <a:normAutofit/>
          </a:bodyPr>
          <a:lstStyle/>
          <a:p>
            <a:r>
              <a:rPr lang="cs-CZ" sz="3200" b="1" dirty="0"/>
              <a:t>osoba</a:t>
            </a:r>
          </a:p>
          <a:p>
            <a:endParaRPr lang="cs-CZ" sz="3200" b="1" dirty="0"/>
          </a:p>
          <a:p>
            <a:r>
              <a:rPr lang="cs-CZ" sz="3200" b="1" dirty="0"/>
              <a:t>číslo </a:t>
            </a:r>
          </a:p>
          <a:p>
            <a:endParaRPr lang="cs-CZ" sz="3200" b="1" dirty="0"/>
          </a:p>
          <a:p>
            <a:r>
              <a:rPr lang="cs-CZ" sz="3200" b="1" dirty="0"/>
              <a:t>způsob</a:t>
            </a:r>
          </a:p>
          <a:p>
            <a:r>
              <a:rPr lang="cs-CZ" sz="3200" b="1" dirty="0"/>
              <a:t> </a:t>
            </a:r>
          </a:p>
          <a:p>
            <a:r>
              <a:rPr lang="cs-CZ" sz="3200" b="1" dirty="0"/>
              <a:t>čas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5616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6600" dirty="0"/>
              <a:t>Osoba 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cs-CZ" sz="4000" dirty="0">
                <a:solidFill>
                  <a:srgbClr val="00B0F0"/>
                </a:solidFill>
              </a:rPr>
              <a:t>jednotné 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AutoNum type="arabicPeriod"/>
            </a:pPr>
            <a:r>
              <a:rPr lang="cs-CZ" sz="4800" dirty="0">
                <a:solidFill>
                  <a:srgbClr val="002060"/>
                </a:solidFill>
              </a:rPr>
              <a:t>já</a:t>
            </a:r>
          </a:p>
          <a:p>
            <a:pPr marL="457200" indent="-457200">
              <a:buAutoNum type="arabicPeriod"/>
            </a:pPr>
            <a:endParaRPr lang="cs-CZ" sz="4800" dirty="0"/>
          </a:p>
          <a:p>
            <a:pPr marL="457200" indent="-457200">
              <a:buAutoNum type="arabicPeriod"/>
            </a:pPr>
            <a:r>
              <a:rPr lang="cs-CZ" sz="4800" dirty="0">
                <a:solidFill>
                  <a:srgbClr val="FFC000"/>
                </a:solidFill>
              </a:rPr>
              <a:t>ty</a:t>
            </a:r>
          </a:p>
          <a:p>
            <a:pPr marL="457200" indent="-457200">
              <a:buAutoNum type="arabicPeriod"/>
            </a:pPr>
            <a:endParaRPr lang="cs-CZ" sz="4800" dirty="0"/>
          </a:p>
          <a:p>
            <a:pPr marL="457200" indent="-457200">
              <a:buAutoNum type="arabicPeriod"/>
            </a:pPr>
            <a:r>
              <a:rPr lang="cs-CZ" sz="4800" dirty="0">
                <a:solidFill>
                  <a:srgbClr val="00B050"/>
                </a:solidFill>
              </a:rPr>
              <a:t>on, ona, ono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r>
              <a:rPr lang="cs-CZ" sz="4000" dirty="0">
                <a:solidFill>
                  <a:srgbClr val="00B0F0"/>
                </a:solidFill>
              </a:rPr>
              <a:t>množné</a:t>
            </a:r>
            <a:r>
              <a:rPr lang="cs-CZ" sz="40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AutoNum type="arabicPeriod"/>
            </a:pPr>
            <a:r>
              <a:rPr lang="cs-CZ" sz="4800" dirty="0">
                <a:solidFill>
                  <a:srgbClr val="002060"/>
                </a:solidFill>
              </a:rPr>
              <a:t>my</a:t>
            </a:r>
          </a:p>
          <a:p>
            <a:pPr marL="457200" indent="-457200">
              <a:buAutoNum type="arabicPeriod"/>
            </a:pPr>
            <a:endParaRPr lang="cs-CZ" sz="4800" dirty="0"/>
          </a:p>
          <a:p>
            <a:pPr marL="457200" indent="-457200">
              <a:buAutoNum type="arabicPeriod"/>
            </a:pPr>
            <a:r>
              <a:rPr lang="cs-CZ" sz="4800" dirty="0">
                <a:solidFill>
                  <a:srgbClr val="FFC000"/>
                </a:solidFill>
              </a:rPr>
              <a:t>vy</a:t>
            </a:r>
          </a:p>
          <a:p>
            <a:pPr marL="457200" indent="-457200">
              <a:buAutoNum type="arabicPeriod"/>
            </a:pPr>
            <a:endParaRPr lang="cs-CZ" sz="4800" dirty="0"/>
          </a:p>
          <a:p>
            <a:pPr marL="457200" indent="-457200">
              <a:buAutoNum type="arabicPeriod"/>
            </a:pPr>
            <a:r>
              <a:rPr lang="cs-CZ" sz="4800" dirty="0">
                <a:solidFill>
                  <a:srgbClr val="00B050"/>
                </a:solidFill>
              </a:rPr>
              <a:t>oni, ony, ona</a:t>
            </a:r>
          </a:p>
        </p:txBody>
      </p:sp>
    </p:spTree>
    <p:extLst>
      <p:ext uri="{BB962C8B-B14F-4D97-AF65-F5344CB8AC3E}">
        <p14:creationId xmlns:p14="http://schemas.microsoft.com/office/powerpoint/2010/main" val="3226472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6600" dirty="0"/>
              <a:t>Čísla 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cs-CZ" sz="4400" dirty="0">
                <a:solidFill>
                  <a:srgbClr val="00B0F0"/>
                </a:solidFill>
              </a:rPr>
              <a:t>jednotné 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5400" dirty="0">
                <a:solidFill>
                  <a:srgbClr val="002060"/>
                </a:solidFill>
              </a:rPr>
              <a:t>nesu</a:t>
            </a:r>
          </a:p>
          <a:p>
            <a:endParaRPr lang="cs-CZ" sz="5400" dirty="0"/>
          </a:p>
          <a:p>
            <a:r>
              <a:rPr lang="cs-CZ" sz="5400" dirty="0">
                <a:solidFill>
                  <a:srgbClr val="FFC000"/>
                </a:solidFill>
              </a:rPr>
              <a:t>neseš</a:t>
            </a:r>
          </a:p>
          <a:p>
            <a:endParaRPr lang="cs-CZ" sz="5400" dirty="0"/>
          </a:p>
          <a:p>
            <a:r>
              <a:rPr lang="cs-CZ" sz="5400" dirty="0">
                <a:solidFill>
                  <a:srgbClr val="00B050"/>
                </a:solidFill>
              </a:rPr>
              <a:t>nese 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r>
              <a:rPr lang="cs-CZ" sz="4400" dirty="0">
                <a:solidFill>
                  <a:srgbClr val="00B0F0"/>
                </a:solidFill>
              </a:rPr>
              <a:t>množné 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5400" dirty="0">
                <a:solidFill>
                  <a:srgbClr val="002060"/>
                </a:solidFill>
              </a:rPr>
              <a:t>neseme</a:t>
            </a:r>
          </a:p>
          <a:p>
            <a:endParaRPr lang="cs-CZ" sz="5400" dirty="0"/>
          </a:p>
          <a:p>
            <a:r>
              <a:rPr lang="cs-CZ" sz="5400" dirty="0">
                <a:solidFill>
                  <a:srgbClr val="FFC000"/>
                </a:solidFill>
              </a:rPr>
              <a:t>nesete</a:t>
            </a:r>
          </a:p>
          <a:p>
            <a:endParaRPr lang="cs-CZ" sz="5400" dirty="0"/>
          </a:p>
          <a:p>
            <a:r>
              <a:rPr lang="cs-CZ" sz="5400" dirty="0">
                <a:solidFill>
                  <a:srgbClr val="00B050"/>
                </a:solidFill>
              </a:rPr>
              <a:t>nesou</a:t>
            </a:r>
            <a:r>
              <a:rPr lang="cs-CZ" sz="5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78098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6600" dirty="0"/>
              <a:t>Způsob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3200" b="1" dirty="0"/>
              <a:t>a) </a:t>
            </a:r>
            <a:r>
              <a:rPr lang="cs-CZ" sz="3200" b="1" dirty="0">
                <a:solidFill>
                  <a:srgbClr val="00B0F0"/>
                </a:solidFill>
              </a:rPr>
              <a:t>oznamovací </a:t>
            </a:r>
            <a:r>
              <a:rPr lang="cs-CZ" sz="3200" b="1" dirty="0"/>
              <a:t> </a:t>
            </a:r>
          </a:p>
          <a:p>
            <a:pPr marL="274320" lvl="1" indent="0">
              <a:buNone/>
            </a:pPr>
            <a:r>
              <a:rPr lang="cs-CZ" sz="3200" b="1" dirty="0"/>
              <a:t>(volám, voláš, volá, voláme, voláte, volají)</a:t>
            </a:r>
            <a:endParaRPr lang="cs-CZ" sz="3200" dirty="0"/>
          </a:p>
          <a:p>
            <a:pPr marL="0" indent="0">
              <a:buNone/>
            </a:pPr>
            <a:r>
              <a:rPr lang="cs-CZ" sz="3200" dirty="0"/>
              <a:t>b) </a:t>
            </a:r>
            <a:r>
              <a:rPr lang="cs-CZ" sz="3200" b="1" dirty="0">
                <a:solidFill>
                  <a:srgbClr val="00B0F0"/>
                </a:solidFill>
              </a:rPr>
              <a:t>rozkazovací </a:t>
            </a:r>
          </a:p>
          <a:p>
            <a:pPr marL="0" indent="0">
              <a:buNone/>
            </a:pPr>
            <a:r>
              <a:rPr lang="cs-CZ" sz="3200" b="1" dirty="0"/>
              <a:t>   (volej, volejme, volejte)</a:t>
            </a:r>
          </a:p>
          <a:p>
            <a:pPr marL="0" indent="0">
              <a:buNone/>
            </a:pPr>
            <a:r>
              <a:rPr lang="cs-CZ" sz="3200" b="1" dirty="0"/>
              <a:t>c) </a:t>
            </a:r>
            <a:r>
              <a:rPr lang="cs-CZ" sz="3200" b="1" dirty="0">
                <a:solidFill>
                  <a:srgbClr val="00B0F0"/>
                </a:solidFill>
              </a:rPr>
              <a:t>podmiňovací </a:t>
            </a:r>
          </a:p>
          <a:p>
            <a:pPr marL="0" indent="0">
              <a:buNone/>
            </a:pPr>
            <a:r>
              <a:rPr lang="cs-CZ" sz="3200" b="1" dirty="0"/>
              <a:t>	   -   přítomný</a:t>
            </a:r>
          </a:p>
          <a:p>
            <a:pPr marL="0" indent="0">
              <a:buNone/>
            </a:pPr>
            <a:r>
              <a:rPr lang="cs-CZ" sz="3200" b="1" dirty="0"/>
              <a:t>           -    minulý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899926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6000" dirty="0"/>
              <a:t>Způsob podmiňovací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cs-CZ" sz="4800" dirty="0">
                <a:solidFill>
                  <a:srgbClr val="00B0F0"/>
                </a:solidFill>
              </a:rPr>
              <a:t>přítomný 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cs-CZ" sz="2800" b="1" dirty="0">
                <a:solidFill>
                  <a:srgbClr val="002060"/>
                </a:solidFill>
              </a:rPr>
              <a:t>1. volal bych</a:t>
            </a:r>
          </a:p>
          <a:p>
            <a:r>
              <a:rPr lang="cs-CZ" sz="2800" b="1" dirty="0">
                <a:solidFill>
                  <a:srgbClr val="FFC000"/>
                </a:solidFill>
              </a:rPr>
              <a:t>2.  volal bys </a:t>
            </a:r>
          </a:p>
          <a:p>
            <a:r>
              <a:rPr lang="cs-CZ" sz="2800" b="1" dirty="0">
                <a:solidFill>
                  <a:srgbClr val="00B050"/>
                </a:solidFill>
              </a:rPr>
              <a:t>3.  volal by</a:t>
            </a:r>
            <a:r>
              <a:rPr lang="cs-CZ" sz="2800" b="1" dirty="0"/>
              <a:t>	</a:t>
            </a:r>
          </a:p>
          <a:p>
            <a:pPr marL="0" indent="0">
              <a:buNone/>
            </a:pPr>
            <a:r>
              <a:rPr lang="cs-CZ" sz="2800" b="1" dirty="0"/>
              <a:t>	                                                                                          	</a:t>
            </a:r>
          </a:p>
          <a:p>
            <a:r>
              <a:rPr lang="cs-CZ" sz="2800" b="1" dirty="0">
                <a:solidFill>
                  <a:srgbClr val="002060"/>
                </a:solidFill>
              </a:rPr>
              <a:t>1. volali bychom</a:t>
            </a:r>
          </a:p>
          <a:p>
            <a:r>
              <a:rPr lang="cs-CZ" sz="2800" b="1" dirty="0">
                <a:solidFill>
                  <a:srgbClr val="FFC000"/>
                </a:solidFill>
              </a:rPr>
              <a:t>2. volali byste</a:t>
            </a:r>
          </a:p>
          <a:p>
            <a:r>
              <a:rPr lang="cs-CZ" sz="2800" b="1" dirty="0">
                <a:solidFill>
                  <a:srgbClr val="00B050"/>
                </a:solidFill>
              </a:rPr>
              <a:t>3. volali by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r>
              <a:rPr lang="cs-CZ" sz="4800" dirty="0">
                <a:solidFill>
                  <a:srgbClr val="00B0F0"/>
                </a:solidFill>
              </a:rPr>
              <a:t>minulý 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683126"/>
          </a:xfrm>
        </p:spPr>
        <p:txBody>
          <a:bodyPr>
            <a:normAutofit fontScale="62500" lnSpcReduction="20000"/>
          </a:bodyPr>
          <a:lstStyle/>
          <a:p>
            <a:r>
              <a:rPr lang="cs-CZ" sz="2600" b="1" dirty="0">
                <a:solidFill>
                  <a:srgbClr val="002060"/>
                </a:solidFill>
              </a:rPr>
              <a:t>1.  byl bych volal, </a:t>
            </a:r>
          </a:p>
          <a:p>
            <a:pPr marL="0" indent="0">
              <a:buNone/>
            </a:pPr>
            <a:r>
              <a:rPr lang="cs-CZ" sz="2600" b="1" dirty="0">
                <a:solidFill>
                  <a:srgbClr val="002060"/>
                </a:solidFill>
              </a:rPr>
              <a:t>          býval bych volal, </a:t>
            </a:r>
          </a:p>
          <a:p>
            <a:pPr marL="0" indent="0">
              <a:buNone/>
            </a:pPr>
            <a:r>
              <a:rPr lang="cs-CZ" sz="2600" b="1" dirty="0">
                <a:solidFill>
                  <a:srgbClr val="002060"/>
                </a:solidFill>
              </a:rPr>
              <a:t>          byl bych býval volal</a:t>
            </a:r>
            <a:endParaRPr lang="cs-CZ" sz="2600" dirty="0">
              <a:solidFill>
                <a:srgbClr val="002060"/>
              </a:solidFill>
            </a:endParaRPr>
          </a:p>
          <a:p>
            <a:r>
              <a:rPr lang="cs-CZ" sz="2600" b="1" dirty="0">
                <a:solidFill>
                  <a:srgbClr val="FFC000"/>
                </a:solidFill>
              </a:rPr>
              <a:t>2.  byl bys volal, </a:t>
            </a:r>
          </a:p>
          <a:p>
            <a:pPr marL="0" indent="0">
              <a:buNone/>
            </a:pPr>
            <a:r>
              <a:rPr lang="cs-CZ" sz="2600" b="1" dirty="0">
                <a:solidFill>
                  <a:srgbClr val="FFC000"/>
                </a:solidFill>
              </a:rPr>
              <a:t>          býval bys volal, </a:t>
            </a:r>
          </a:p>
          <a:p>
            <a:pPr marL="0" indent="0">
              <a:buNone/>
            </a:pPr>
            <a:r>
              <a:rPr lang="cs-CZ" sz="2600" b="1" dirty="0">
                <a:solidFill>
                  <a:srgbClr val="FFC000"/>
                </a:solidFill>
              </a:rPr>
              <a:t>          byl bys býval volal  </a:t>
            </a:r>
            <a:r>
              <a:rPr lang="cs-CZ" sz="2600" b="1" dirty="0"/>
              <a:t>                                                            </a:t>
            </a:r>
            <a:endParaRPr lang="cs-CZ" sz="2600" dirty="0"/>
          </a:p>
          <a:p>
            <a:r>
              <a:rPr lang="cs-CZ" sz="2600" b="1" dirty="0">
                <a:solidFill>
                  <a:srgbClr val="00B050"/>
                </a:solidFill>
              </a:rPr>
              <a:t> 3. byl by volal, </a:t>
            </a:r>
          </a:p>
          <a:p>
            <a:pPr marL="0" indent="0">
              <a:buNone/>
            </a:pPr>
            <a:r>
              <a:rPr lang="cs-CZ" sz="2600" b="1" dirty="0">
                <a:solidFill>
                  <a:srgbClr val="00B050"/>
                </a:solidFill>
              </a:rPr>
              <a:t>          býval by volal,</a:t>
            </a:r>
          </a:p>
          <a:p>
            <a:pPr marL="0" indent="0">
              <a:buNone/>
            </a:pPr>
            <a:r>
              <a:rPr lang="cs-CZ" sz="2600" b="1" dirty="0">
                <a:solidFill>
                  <a:srgbClr val="00B050"/>
                </a:solidFill>
              </a:rPr>
              <a:t>          byl by  býval volal</a:t>
            </a:r>
            <a:endParaRPr lang="cs-CZ" sz="2600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cs-CZ" sz="2600" dirty="0">
              <a:solidFill>
                <a:srgbClr val="00B050"/>
              </a:solidFill>
            </a:endParaRPr>
          </a:p>
          <a:p>
            <a:pPr lvl="0"/>
            <a:r>
              <a:rPr lang="cs-CZ" sz="2600" b="1" dirty="0">
                <a:solidFill>
                  <a:srgbClr val="002060"/>
                </a:solidFill>
              </a:rPr>
              <a:t>1. byli bychom volali, </a:t>
            </a:r>
          </a:p>
          <a:p>
            <a:pPr marL="0" lvl="0" indent="0">
              <a:buNone/>
            </a:pPr>
            <a:r>
              <a:rPr lang="cs-CZ" sz="2600" b="1" dirty="0">
                <a:solidFill>
                  <a:srgbClr val="002060"/>
                </a:solidFill>
              </a:rPr>
              <a:t>          bývali bychom volali</a:t>
            </a:r>
            <a:r>
              <a:rPr lang="cs-CZ" sz="2600" dirty="0">
                <a:solidFill>
                  <a:srgbClr val="002060"/>
                </a:solidFill>
              </a:rPr>
              <a:t>, </a:t>
            </a:r>
          </a:p>
          <a:p>
            <a:pPr marL="0" lvl="0" indent="0">
              <a:buNone/>
            </a:pPr>
            <a:r>
              <a:rPr lang="cs-CZ" sz="2600" b="1" dirty="0">
                <a:solidFill>
                  <a:srgbClr val="002060"/>
                </a:solidFill>
              </a:rPr>
              <a:t>          byli bychom bývali volali</a:t>
            </a:r>
            <a:endParaRPr lang="cs-CZ" sz="2600" dirty="0">
              <a:solidFill>
                <a:srgbClr val="002060"/>
              </a:solidFill>
            </a:endParaRPr>
          </a:p>
          <a:p>
            <a:pPr lvl="0"/>
            <a:r>
              <a:rPr lang="cs-CZ" sz="2600" b="1" dirty="0">
                <a:solidFill>
                  <a:srgbClr val="FFC000"/>
                </a:solidFill>
              </a:rPr>
              <a:t>2. byli byste volali,</a:t>
            </a:r>
          </a:p>
          <a:p>
            <a:pPr marL="0" lvl="0" indent="0">
              <a:buNone/>
            </a:pPr>
            <a:r>
              <a:rPr lang="cs-CZ" sz="2600" b="1" dirty="0">
                <a:solidFill>
                  <a:srgbClr val="FFC000"/>
                </a:solidFill>
              </a:rPr>
              <a:t>          bývali byste volali,</a:t>
            </a:r>
            <a:endParaRPr lang="cs-CZ" sz="2600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cs-CZ" sz="2600" b="1" dirty="0">
                <a:solidFill>
                  <a:srgbClr val="FFC000"/>
                </a:solidFill>
              </a:rPr>
              <a:t>          byli byste bývali volali</a:t>
            </a:r>
            <a:endParaRPr lang="cs-CZ" sz="2600" dirty="0">
              <a:solidFill>
                <a:srgbClr val="FFC000"/>
              </a:solidFill>
            </a:endParaRPr>
          </a:p>
          <a:p>
            <a:pPr lvl="0"/>
            <a:r>
              <a:rPr lang="cs-CZ" sz="2600" b="1" dirty="0">
                <a:solidFill>
                  <a:srgbClr val="00B050"/>
                </a:solidFill>
              </a:rPr>
              <a:t>3. byli by volali, bývali by volali, </a:t>
            </a:r>
          </a:p>
          <a:p>
            <a:pPr marL="0" lvl="0" indent="0">
              <a:buNone/>
            </a:pPr>
            <a:r>
              <a:rPr lang="cs-CZ" sz="2600" b="1" dirty="0">
                <a:solidFill>
                  <a:srgbClr val="00B050"/>
                </a:solidFill>
              </a:rPr>
              <a:t>          byli by bývali volali</a:t>
            </a:r>
            <a:endParaRPr lang="cs-CZ" sz="2600" dirty="0">
              <a:solidFill>
                <a:srgbClr val="00B050"/>
              </a:solidFill>
            </a:endParaRPr>
          </a:p>
          <a:p>
            <a:endParaRPr lang="cs-CZ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879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1000"/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1000"/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7200" dirty="0"/>
              <a:t>Čas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3000" b="1" dirty="0">
                <a:solidFill>
                  <a:srgbClr val="00B0F0"/>
                </a:solidFill>
              </a:rPr>
              <a:t>přítomný </a:t>
            </a:r>
          </a:p>
          <a:p>
            <a:pPr lvl="1"/>
            <a:r>
              <a:rPr lang="cs-CZ" sz="2400" b="1" dirty="0"/>
              <a:t>(dělám, děláš, dělá, děláme, děláte, dělají)</a:t>
            </a:r>
            <a:endParaRPr lang="cs-CZ" sz="2400" dirty="0"/>
          </a:p>
          <a:p>
            <a:r>
              <a:rPr lang="cs-CZ" sz="3000" b="1" dirty="0">
                <a:solidFill>
                  <a:srgbClr val="00B0F0"/>
                </a:solidFill>
              </a:rPr>
              <a:t>minulý</a:t>
            </a:r>
          </a:p>
          <a:p>
            <a:pPr lvl="1"/>
            <a:r>
              <a:rPr lang="cs-CZ" sz="2600" b="1" dirty="0"/>
              <a:t>( dělal jsem, dělal jsi, dělal, dělali jsme, dělali jste, dělali) </a:t>
            </a:r>
            <a:endParaRPr lang="cs-CZ" sz="2600" dirty="0"/>
          </a:p>
          <a:p>
            <a:r>
              <a:rPr lang="cs-CZ" sz="3000" b="1" dirty="0">
                <a:solidFill>
                  <a:srgbClr val="00B0F0"/>
                </a:solidFill>
              </a:rPr>
              <a:t>budoucí </a:t>
            </a:r>
          </a:p>
          <a:p>
            <a:pPr lvl="1"/>
            <a:r>
              <a:rPr lang="cs-CZ" sz="2400" b="1" dirty="0">
                <a:solidFill>
                  <a:srgbClr val="002060"/>
                </a:solidFill>
              </a:rPr>
              <a:t>u sloves nedokonavých -  infinitiv + tvar budu, budeš, …</a:t>
            </a:r>
            <a:r>
              <a:rPr lang="cs-CZ" sz="2400" b="1" dirty="0"/>
              <a:t>                      </a:t>
            </a:r>
            <a:endParaRPr lang="cs-CZ" sz="2400" dirty="0"/>
          </a:p>
          <a:p>
            <a:r>
              <a:rPr lang="cs-CZ" b="1" dirty="0"/>
              <a:t>                         budu dělat, budeš dělat, bude dělat,</a:t>
            </a:r>
            <a:endParaRPr lang="cs-CZ" dirty="0"/>
          </a:p>
          <a:p>
            <a:r>
              <a:rPr lang="cs-CZ" b="1" dirty="0"/>
              <a:t>                         budeme dělat, budete dělat, budou dělat </a:t>
            </a:r>
            <a:endParaRPr lang="cs-CZ" dirty="0"/>
          </a:p>
          <a:p>
            <a:pPr lvl="1"/>
            <a:r>
              <a:rPr lang="cs-CZ" sz="2400" b="1" dirty="0">
                <a:solidFill>
                  <a:srgbClr val="002060"/>
                </a:solidFill>
              </a:rPr>
              <a:t>u sloves dokonavých – tvary přítomné</a:t>
            </a:r>
            <a:endParaRPr lang="cs-CZ" sz="2400" dirty="0">
              <a:solidFill>
                <a:srgbClr val="002060"/>
              </a:solidFill>
            </a:endParaRPr>
          </a:p>
          <a:p>
            <a:r>
              <a:rPr lang="cs-CZ" b="1" dirty="0"/>
              <a:t>                         zavolám, zavoláš, zavolá,</a:t>
            </a:r>
            <a:endParaRPr lang="cs-CZ" dirty="0"/>
          </a:p>
          <a:p>
            <a:r>
              <a:rPr lang="cs-CZ" b="1" dirty="0"/>
              <a:t>                         zavoláme, zavoláte, zavolají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9044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cs-CZ" sz="6000" dirty="0"/>
              <a:t>Slovesný tvar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800" b="1" dirty="0">
                <a:solidFill>
                  <a:srgbClr val="00B0F0"/>
                </a:solidFill>
              </a:rPr>
              <a:t>určitý</a:t>
            </a:r>
            <a:r>
              <a:rPr lang="cs-CZ" sz="2800" b="1" dirty="0">
                <a:solidFill>
                  <a:srgbClr val="FF0000"/>
                </a:solidFill>
              </a:rPr>
              <a:t> </a:t>
            </a:r>
            <a:r>
              <a:rPr lang="cs-CZ" sz="2800" b="1" dirty="0"/>
              <a:t>– může vyjádřit osobu a číslo </a:t>
            </a:r>
          </a:p>
          <a:p>
            <a:pPr marL="0" indent="0">
              <a:buNone/>
            </a:pPr>
            <a:r>
              <a:rPr lang="cs-CZ" sz="2800" b="1" dirty="0"/>
              <a:t>             (volám, voláš, volá, voláme,…)</a:t>
            </a:r>
            <a:endParaRPr lang="cs-CZ" sz="2800" dirty="0"/>
          </a:p>
          <a:p>
            <a:pPr marL="0" indent="0">
              <a:buNone/>
            </a:pPr>
            <a:r>
              <a:rPr lang="cs-CZ" sz="2800" b="1" dirty="0">
                <a:solidFill>
                  <a:srgbClr val="00B0F0"/>
                </a:solidFill>
              </a:rPr>
              <a:t>neurčitý</a:t>
            </a:r>
            <a:r>
              <a:rPr lang="cs-CZ" sz="2800" b="1" dirty="0"/>
              <a:t> – nemůže vyjádřit osobu a číslo </a:t>
            </a:r>
          </a:p>
          <a:p>
            <a:pPr marL="0" indent="0">
              <a:buNone/>
            </a:pPr>
            <a:r>
              <a:rPr lang="cs-CZ" sz="2800" b="1" dirty="0"/>
              <a:t>                 (volat, být volán)</a:t>
            </a:r>
            <a:endParaRPr lang="cs-CZ" sz="2800" dirty="0"/>
          </a:p>
          <a:p>
            <a:pPr marL="0" indent="0">
              <a:buNone/>
            </a:pPr>
            <a:endParaRPr lang="cs-CZ" sz="2800" b="1" dirty="0"/>
          </a:p>
          <a:p>
            <a:pPr marL="0" indent="0">
              <a:buNone/>
            </a:pPr>
            <a:r>
              <a:rPr lang="cs-CZ" sz="2800" b="1" dirty="0">
                <a:solidFill>
                  <a:srgbClr val="FFC000"/>
                </a:solidFill>
              </a:rPr>
              <a:t>jednoduchý</a:t>
            </a:r>
            <a:r>
              <a:rPr lang="cs-CZ" sz="2800" b="1" dirty="0"/>
              <a:t> – je vyjádřen jedním slovesem </a:t>
            </a:r>
          </a:p>
          <a:p>
            <a:pPr marL="0" indent="0">
              <a:buNone/>
            </a:pPr>
            <a:r>
              <a:rPr lang="cs-CZ" sz="2800" b="1" dirty="0"/>
              <a:t>                      (spát, smát se, zpívá )</a:t>
            </a:r>
            <a:endParaRPr lang="cs-CZ" sz="2800" dirty="0"/>
          </a:p>
          <a:p>
            <a:pPr marL="0" indent="0">
              <a:buNone/>
            </a:pPr>
            <a:r>
              <a:rPr lang="cs-CZ" sz="2800" b="1" dirty="0">
                <a:solidFill>
                  <a:srgbClr val="FFC000"/>
                </a:solidFill>
              </a:rPr>
              <a:t>složený </a:t>
            </a:r>
            <a:r>
              <a:rPr lang="cs-CZ" sz="2800" b="1" dirty="0">
                <a:solidFill>
                  <a:schemeClr val="tx1"/>
                </a:solidFill>
              </a:rPr>
              <a:t>–</a:t>
            </a:r>
            <a:r>
              <a:rPr lang="cs-CZ" sz="2800" b="1" dirty="0">
                <a:solidFill>
                  <a:srgbClr val="FFC000"/>
                </a:solidFill>
              </a:rPr>
              <a:t> </a:t>
            </a:r>
            <a:r>
              <a:rPr lang="cs-CZ" sz="2800" b="1" dirty="0"/>
              <a:t>je vyjádřen dvěma/více slovesy </a:t>
            </a:r>
          </a:p>
          <a:p>
            <a:pPr marL="0" indent="0">
              <a:buNone/>
            </a:pPr>
            <a:r>
              <a:rPr lang="cs-CZ" sz="2800" b="1" dirty="0"/>
              <a:t>                (odešel jsem, smál jsem se,  </a:t>
            </a:r>
          </a:p>
          <a:p>
            <a:pPr marL="0" indent="0">
              <a:buNone/>
            </a:pPr>
            <a:r>
              <a:rPr lang="cs-CZ" sz="2800" b="1" dirty="0"/>
              <a:t>                 přáli bychom si)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664947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ošky">
  <a:themeElements>
    <a:clrScheme name="Došky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ošky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242</TotalTime>
  <Words>402</Words>
  <Application>Microsoft Office PowerPoint</Application>
  <PresentationFormat>Předvádění na obrazovce (4:3)</PresentationFormat>
  <Paragraphs>107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Arial</vt:lpstr>
      <vt:lpstr>Tw Cen MT</vt:lpstr>
      <vt:lpstr>Došky</vt:lpstr>
      <vt:lpstr>Prezentace aplikace PowerPoint</vt:lpstr>
      <vt:lpstr>SLOVESA </vt:lpstr>
      <vt:lpstr>Mluvnické významy sloves ( co u sloves  určujeme) </vt:lpstr>
      <vt:lpstr>Osoba </vt:lpstr>
      <vt:lpstr>Čísla </vt:lpstr>
      <vt:lpstr>Způsob </vt:lpstr>
      <vt:lpstr>Způsob podmiňovací</vt:lpstr>
      <vt:lpstr>Čas </vt:lpstr>
      <vt:lpstr>Slovesný tvar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Slovesa a slovesné tvary</dc:title>
  <dc:creator>TIGERDENT sro</dc:creator>
  <cp:lastModifiedBy>Světluše Pospíšilová</cp:lastModifiedBy>
  <cp:revision>16</cp:revision>
  <dcterms:created xsi:type="dcterms:W3CDTF">2012-11-27T14:12:39Z</dcterms:created>
  <dcterms:modified xsi:type="dcterms:W3CDTF">2020-12-28T19:24:54Z</dcterms:modified>
</cp:coreProperties>
</file>